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8" r:id="rId7"/>
    <p:sldId id="269" r:id="rId8"/>
    <p:sldId id="270" r:id="rId9"/>
    <p:sldId id="271" r:id="rId10"/>
    <p:sldId id="261" r:id="rId11"/>
    <p:sldId id="262" r:id="rId12"/>
    <p:sldId id="263" r:id="rId13"/>
    <p:sldId id="264" r:id="rId14"/>
    <p:sldId id="265" r:id="rId15"/>
    <p:sldId id="266" r:id="rId16"/>
    <p:sldId id="267" r:id="rId17"/>
  </p:sldIdLst>
  <p:sldSz cx="18288000" cy="10287000"/>
  <p:notesSz cx="6858000" cy="9144000"/>
  <p:embeddedFontLst>
    <p:embeddedFont>
      <p:font typeface="Yoon Magazine" panose="020B0604020202020204" charset="-127"/>
      <p:regular r:id="rId18"/>
    </p:embeddedFont>
    <p:embeddedFont>
      <p:font typeface="Canva Sans" panose="020B0604020202020204" charset="0"/>
      <p:regular r:id="rId19"/>
    </p:embeddedFont>
    <p:embeddedFont>
      <p:font typeface="Catchy Mager" panose="020B0604020202020204" charset="0"/>
      <p:regular r:id="rId20"/>
    </p:embeddedFont>
    <p:embeddedFont>
      <p:font typeface="DM Sans" pitchFamily="2" charset="0"/>
      <p:regular r:id="rId21"/>
    </p:embeddedFont>
    <p:embeddedFont>
      <p:font typeface="DM Sans Bold" panose="020B0604020202020204" charset="0"/>
      <p:regular r:id="rId22"/>
    </p:embeddedFont>
    <p:embeddedFont>
      <p:font typeface="Magnolia Script" panose="020B0604020202020204" charset="0"/>
      <p:regular r:id="rId23"/>
    </p:embeddedFont>
    <p:embeddedFont>
      <p:font typeface="Playpen San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6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42.pn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2.sv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4.svg"/><Relationship Id="rId15" Type="http://schemas.openxmlformats.org/officeDocument/2006/relationships/image" Target="../media/image16.svg"/><Relationship Id="rId23" Type="http://schemas.openxmlformats.org/officeDocument/2006/relationships/image" Target="../media/image24.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svg"/><Relationship Id="rId3" Type="http://schemas.openxmlformats.org/officeDocument/2006/relationships/image" Target="../media/image30.svg"/><Relationship Id="rId7" Type="http://schemas.openxmlformats.org/officeDocument/2006/relationships/image" Target="../media/image10.svg"/><Relationship Id="rId12"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0.svg"/><Relationship Id="rId5" Type="http://schemas.openxmlformats.org/officeDocument/2006/relationships/image" Target="../media/image8.sv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svg"/><Relationship Id="rId7" Type="http://schemas.openxmlformats.org/officeDocument/2006/relationships/image" Target="../media/image2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0.svg"/><Relationship Id="rId7" Type="http://schemas.openxmlformats.org/officeDocument/2006/relationships/image" Target="../media/image3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0.svg"/><Relationship Id="rId10" Type="http://schemas.openxmlformats.org/officeDocument/2006/relationships/image" Target="../media/image4.svg"/><Relationship Id="rId4" Type="http://schemas.openxmlformats.org/officeDocument/2006/relationships/image" Target="../media/image9.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3" name="Freeform 3"/>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ZA"/>
          </a:p>
        </p:txBody>
      </p:sp>
      <p:sp>
        <p:nvSpPr>
          <p:cNvPr id="4" name="Freeform 4"/>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ZA"/>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ZA"/>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ZA"/>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ZA"/>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ZA"/>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ZA"/>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ZA"/>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ZA"/>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ZA"/>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ZA"/>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ZA"/>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txBody>
          <a:bodyPr/>
          <a:lstStyle/>
          <a:p>
            <a:endParaRPr lang="en-ZA"/>
          </a:p>
        </p:txBody>
      </p:sp>
      <p:sp>
        <p:nvSpPr>
          <p:cNvPr id="16" name="TextBox 16"/>
          <p:cNvSpPr txBox="1"/>
          <p:nvPr/>
        </p:nvSpPr>
        <p:spPr>
          <a:xfrm>
            <a:off x="3688802" y="3908068"/>
            <a:ext cx="10910396" cy="1657920"/>
          </a:xfrm>
          <a:prstGeom prst="rect">
            <a:avLst/>
          </a:prstGeom>
        </p:spPr>
        <p:txBody>
          <a:bodyPr lIns="0" tIns="0" rIns="0" bIns="0" rtlCol="0" anchor="t">
            <a:spAutoFit/>
          </a:bodyPr>
          <a:lstStyle/>
          <a:p>
            <a:pPr algn="ctr">
              <a:lnSpc>
                <a:spcPts val="12218"/>
              </a:lnSpc>
            </a:pPr>
            <a:r>
              <a:rPr lang="en-US" sz="12998">
                <a:solidFill>
                  <a:srgbClr val="000000"/>
                </a:solidFill>
                <a:latin typeface="Magnolia Script"/>
                <a:ea typeface="Magnolia Script"/>
                <a:cs typeface="Magnolia Script"/>
                <a:sym typeface="Magnolia Script"/>
              </a:rPr>
              <a:t>Calmera</a:t>
            </a:r>
          </a:p>
        </p:txBody>
      </p:sp>
      <p:sp>
        <p:nvSpPr>
          <p:cNvPr id="17" name="TextBox 17"/>
          <p:cNvSpPr txBox="1"/>
          <p:nvPr/>
        </p:nvSpPr>
        <p:spPr>
          <a:xfrm>
            <a:off x="4914102" y="6624033"/>
            <a:ext cx="8459795" cy="578026"/>
          </a:xfrm>
          <a:prstGeom prst="rect">
            <a:avLst/>
          </a:prstGeom>
        </p:spPr>
        <p:txBody>
          <a:bodyPr lIns="0" tIns="0" rIns="0" bIns="0" rtlCol="0" anchor="t">
            <a:spAutoFit/>
          </a:bodyPr>
          <a:lstStyle/>
          <a:p>
            <a:pPr algn="ctr">
              <a:lnSpc>
                <a:spcPts val="4381"/>
              </a:lnSpc>
            </a:pPr>
            <a:r>
              <a:rPr lang="en-US" sz="4381" b="1" spc="-87">
                <a:solidFill>
                  <a:srgbClr val="000000"/>
                </a:solidFill>
                <a:latin typeface="DM Sans Bold"/>
                <a:ea typeface="DM Sans Bold"/>
                <a:cs typeface="DM Sans Bold"/>
                <a:sym typeface="DM Sans Bold"/>
              </a:rPr>
              <a:t>a step in the right direction</a:t>
            </a:r>
          </a:p>
        </p:txBody>
      </p:sp>
      <p:sp>
        <p:nvSpPr>
          <p:cNvPr id="18" name="Freeform 18"/>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ZA"/>
          </a:p>
        </p:txBody>
      </p:sp>
      <p:sp>
        <p:nvSpPr>
          <p:cNvPr id="19" name="Freeform 19"/>
          <p:cNvSpPr/>
          <p:nvPr/>
        </p:nvSpPr>
        <p:spPr>
          <a:xfrm>
            <a:off x="2745437" y="8540136"/>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ZA"/>
          </a:p>
        </p:txBody>
      </p:sp>
      <p:sp>
        <p:nvSpPr>
          <p:cNvPr id="20" name="Freeform 20"/>
          <p:cNvSpPr/>
          <p:nvPr/>
        </p:nvSpPr>
        <p:spPr>
          <a:xfrm>
            <a:off x="13373898" y="198296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ZA"/>
          </a:p>
        </p:txBody>
      </p:sp>
      <p:sp>
        <p:nvSpPr>
          <p:cNvPr id="21" name="TextBox 2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617223" y="1271704"/>
            <a:ext cx="3517473" cy="7743592"/>
          </a:xfrm>
          <a:custGeom>
            <a:avLst/>
            <a:gdLst/>
            <a:ahLst/>
            <a:cxnLst/>
            <a:rect l="l" t="t" r="r" b="b"/>
            <a:pathLst>
              <a:path w="3517473" h="7743592">
                <a:moveTo>
                  <a:pt x="0" y="0"/>
                </a:moveTo>
                <a:lnTo>
                  <a:pt x="3517473" y="0"/>
                </a:lnTo>
                <a:lnTo>
                  <a:pt x="3517473" y="7743592"/>
                </a:lnTo>
                <a:lnTo>
                  <a:pt x="0" y="7743592"/>
                </a:lnTo>
                <a:lnTo>
                  <a:pt x="0" y="0"/>
                </a:lnTo>
                <a:close/>
              </a:path>
            </a:pathLst>
          </a:custGeom>
          <a:blipFill>
            <a:blip r:embed="rId2"/>
            <a:stretch>
              <a:fillRect l="-3021" r="-2600"/>
            </a:stretch>
          </a:blipFill>
        </p:spPr>
        <p:txBody>
          <a:bodyPr/>
          <a:lstStyle/>
          <a:p>
            <a:endParaRPr lang="en-ZA"/>
          </a:p>
        </p:txBody>
      </p:sp>
      <p:sp>
        <p:nvSpPr>
          <p:cNvPr id="3" name="TextBox 3"/>
          <p:cNvSpPr txBox="1"/>
          <p:nvPr/>
        </p:nvSpPr>
        <p:spPr>
          <a:xfrm>
            <a:off x="8517833" y="1327634"/>
            <a:ext cx="7848753" cy="2272665"/>
          </a:xfrm>
          <a:prstGeom prst="rect">
            <a:avLst/>
          </a:prstGeom>
        </p:spPr>
        <p:txBody>
          <a:bodyPr lIns="0" tIns="0" rIns="0" bIns="0" rtlCol="0" anchor="t">
            <a:spAutoFit/>
          </a:bodyPr>
          <a:lstStyle/>
          <a:p>
            <a:pPr algn="l">
              <a:lnSpc>
                <a:spcPts val="8730"/>
              </a:lnSpc>
            </a:pPr>
            <a:r>
              <a:rPr lang="en-US" sz="9000">
                <a:solidFill>
                  <a:srgbClr val="000000"/>
                </a:solidFill>
                <a:latin typeface="Magnolia Script"/>
                <a:ea typeface="Magnolia Script"/>
                <a:cs typeface="Magnolia Script"/>
                <a:sym typeface="Magnolia Script"/>
              </a:rPr>
              <a:t>What Calmera has in store</a:t>
            </a:r>
          </a:p>
        </p:txBody>
      </p:sp>
      <p:sp>
        <p:nvSpPr>
          <p:cNvPr id="4" name="TextBox 4"/>
          <p:cNvSpPr txBox="1"/>
          <p:nvPr/>
        </p:nvSpPr>
        <p:spPr>
          <a:xfrm>
            <a:off x="8659015" y="4325318"/>
            <a:ext cx="7707571" cy="2947035"/>
          </a:xfrm>
          <a:prstGeom prst="rect">
            <a:avLst/>
          </a:prstGeom>
        </p:spPr>
        <p:txBody>
          <a:bodyPr lIns="0" tIns="0" rIns="0" bIns="0" rtlCol="0" anchor="t">
            <a:spAutoFit/>
          </a:bodyPr>
          <a:lstStyle/>
          <a:p>
            <a:pPr marL="0" lvl="0" indent="0" algn="l">
              <a:lnSpc>
                <a:spcPts val="2699"/>
              </a:lnSpc>
              <a:spcBef>
                <a:spcPct val="0"/>
              </a:spcBef>
            </a:pPr>
            <a:endParaRPr/>
          </a:p>
          <a:p>
            <a:pPr marL="0" lvl="0" indent="0" algn="l">
              <a:lnSpc>
                <a:spcPts val="3509"/>
              </a:lnSpc>
              <a:spcBef>
                <a:spcPct val="0"/>
              </a:spcBef>
            </a:pPr>
            <a:r>
              <a:rPr lang="en-US" sz="2599" u="none" spc="155">
                <a:solidFill>
                  <a:srgbClr val="000000"/>
                </a:solidFill>
                <a:latin typeface="Catchy Mager"/>
                <a:ea typeface="Catchy Mager"/>
                <a:cs typeface="Catchy Mager"/>
                <a:sym typeface="Catchy Mager"/>
              </a:rPr>
              <a:t>Once Log in process has completed, the user will be welcomed by the home page that will show them what the applications offers . The ability to track daily progress on ones mental state and also track your daily activity on the task you take place </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id="6" name="Freeform 6"/>
          <p:cNvSpPr/>
          <p:nvPr/>
        </p:nvSpPr>
        <p:spPr>
          <a:xfrm>
            <a:off x="4535235" y="2239763"/>
            <a:ext cx="3064134" cy="5807473"/>
          </a:xfrm>
          <a:custGeom>
            <a:avLst/>
            <a:gdLst/>
            <a:ahLst/>
            <a:cxnLst/>
            <a:rect l="l" t="t" r="r" b="b"/>
            <a:pathLst>
              <a:path w="3064134" h="5807473">
                <a:moveTo>
                  <a:pt x="0" y="0"/>
                </a:moveTo>
                <a:lnTo>
                  <a:pt x="3064133" y="0"/>
                </a:lnTo>
                <a:lnTo>
                  <a:pt x="3064133" y="5807474"/>
                </a:lnTo>
                <a:lnTo>
                  <a:pt x="0" y="5807474"/>
                </a:lnTo>
                <a:lnTo>
                  <a:pt x="0" y="0"/>
                </a:lnTo>
                <a:close/>
              </a:path>
            </a:pathLst>
          </a:custGeom>
          <a:blipFill>
            <a:blip r:embed="rId3"/>
            <a:stretch>
              <a:fillRect/>
            </a:stretch>
          </a:blipFill>
        </p:spPr>
        <p:txBody>
          <a:bodyPr/>
          <a:lstStyle/>
          <a:p>
            <a:endParaRPr lang="en-ZA"/>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734250" y="2040176"/>
            <a:ext cx="2826705" cy="6206649"/>
          </a:xfrm>
          <a:custGeom>
            <a:avLst/>
            <a:gdLst/>
            <a:ahLst/>
            <a:cxnLst/>
            <a:rect l="l" t="t" r="r" b="b"/>
            <a:pathLst>
              <a:path w="2826705" h="6206649">
                <a:moveTo>
                  <a:pt x="0" y="0"/>
                </a:moveTo>
                <a:lnTo>
                  <a:pt x="2826705" y="0"/>
                </a:lnTo>
                <a:lnTo>
                  <a:pt x="2826705" y="6206648"/>
                </a:lnTo>
                <a:lnTo>
                  <a:pt x="0" y="6206648"/>
                </a:lnTo>
                <a:lnTo>
                  <a:pt x="0" y="0"/>
                </a:lnTo>
                <a:close/>
              </a:path>
            </a:pathLst>
          </a:custGeom>
          <a:blipFill>
            <a:blip r:embed="rId2"/>
            <a:stretch>
              <a:fillRect/>
            </a:stretch>
          </a:blipFill>
        </p:spPr>
        <p:txBody>
          <a:bodyPr/>
          <a:lstStyle/>
          <a:p>
            <a:endParaRPr lang="en-ZA"/>
          </a:p>
        </p:txBody>
      </p:sp>
      <p:sp>
        <p:nvSpPr>
          <p:cNvPr id="3" name="TextBox 3"/>
          <p:cNvSpPr txBox="1"/>
          <p:nvPr/>
        </p:nvSpPr>
        <p:spPr>
          <a:xfrm>
            <a:off x="8517833" y="1327634"/>
            <a:ext cx="7848753" cy="2272665"/>
          </a:xfrm>
          <a:prstGeom prst="rect">
            <a:avLst/>
          </a:prstGeom>
        </p:spPr>
        <p:txBody>
          <a:bodyPr lIns="0" tIns="0" rIns="0" bIns="0" rtlCol="0" anchor="t">
            <a:spAutoFit/>
          </a:bodyPr>
          <a:lstStyle/>
          <a:p>
            <a:pPr algn="l">
              <a:lnSpc>
                <a:spcPts val="8730"/>
              </a:lnSpc>
            </a:pPr>
            <a:r>
              <a:rPr lang="en-US" sz="9000">
                <a:solidFill>
                  <a:srgbClr val="000000"/>
                </a:solidFill>
                <a:latin typeface="Magnolia Script"/>
                <a:ea typeface="Magnolia Script"/>
                <a:cs typeface="Magnolia Script"/>
                <a:sym typeface="Magnolia Script"/>
              </a:rPr>
              <a:t>What Calmera has in store</a:t>
            </a:r>
          </a:p>
        </p:txBody>
      </p:sp>
      <p:sp>
        <p:nvSpPr>
          <p:cNvPr id="4" name="TextBox 4"/>
          <p:cNvSpPr txBox="1"/>
          <p:nvPr/>
        </p:nvSpPr>
        <p:spPr>
          <a:xfrm>
            <a:off x="8659015" y="4325318"/>
            <a:ext cx="7707571" cy="1657350"/>
          </a:xfrm>
          <a:prstGeom prst="rect">
            <a:avLst/>
          </a:prstGeom>
        </p:spPr>
        <p:txBody>
          <a:bodyPr lIns="0" tIns="0" rIns="0" bIns="0" rtlCol="0" anchor="t">
            <a:spAutoFit/>
          </a:bodyPr>
          <a:lstStyle/>
          <a:p>
            <a:pPr marL="0" lvl="0" indent="0" algn="l">
              <a:lnSpc>
                <a:spcPts val="2699"/>
              </a:lnSpc>
              <a:spcBef>
                <a:spcPct val="0"/>
              </a:spcBef>
            </a:pPr>
            <a:r>
              <a:rPr lang="en-US" sz="1999" spc="119">
                <a:solidFill>
                  <a:srgbClr val="000000"/>
                </a:solidFill>
                <a:latin typeface="DM Sans"/>
                <a:ea typeface="DM Sans"/>
                <a:cs typeface="DM Sans"/>
                <a:sym typeface="DM Sans"/>
              </a:rPr>
              <a:t>It gives the users the ability to find 1 on 1 chats where the users available can communicate via text or call regarding on what both users agree on, it can even help people find support groups near give them a sense of belonging when they need it and want to speak out.</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rot="-5282649">
            <a:off x="-421905" y="3562990"/>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Freeform 3"/>
          <p:cNvSpPr/>
          <p:nvPr/>
        </p:nvSpPr>
        <p:spPr>
          <a:xfrm>
            <a:off x="755554" y="2363954"/>
            <a:ext cx="2791899" cy="6041174"/>
          </a:xfrm>
          <a:custGeom>
            <a:avLst/>
            <a:gdLst/>
            <a:ahLst/>
            <a:cxnLst/>
            <a:rect l="l" t="t" r="r" b="b"/>
            <a:pathLst>
              <a:path w="2791899" h="6041174">
                <a:moveTo>
                  <a:pt x="0" y="0"/>
                </a:moveTo>
                <a:lnTo>
                  <a:pt x="2791899" y="0"/>
                </a:lnTo>
                <a:lnTo>
                  <a:pt x="2791899" y="6041174"/>
                </a:lnTo>
                <a:lnTo>
                  <a:pt x="0" y="6041174"/>
                </a:lnTo>
                <a:lnTo>
                  <a:pt x="0" y="0"/>
                </a:lnTo>
                <a:close/>
              </a:path>
            </a:pathLst>
          </a:custGeom>
          <a:blipFill>
            <a:blip r:embed="rId4"/>
            <a:stretch>
              <a:fillRect/>
            </a:stretch>
          </a:blipFill>
        </p:spPr>
        <p:txBody>
          <a:bodyPr/>
          <a:lstStyle/>
          <a:p>
            <a:endParaRPr lang="en-ZA"/>
          </a:p>
        </p:txBody>
      </p:sp>
      <p:sp>
        <p:nvSpPr>
          <p:cNvPr id="4" name="TextBox 4"/>
          <p:cNvSpPr txBox="1"/>
          <p:nvPr/>
        </p:nvSpPr>
        <p:spPr>
          <a:xfrm>
            <a:off x="8517833" y="1327634"/>
            <a:ext cx="7848753" cy="2272665"/>
          </a:xfrm>
          <a:prstGeom prst="rect">
            <a:avLst/>
          </a:prstGeom>
        </p:spPr>
        <p:txBody>
          <a:bodyPr lIns="0" tIns="0" rIns="0" bIns="0" rtlCol="0" anchor="t">
            <a:spAutoFit/>
          </a:bodyPr>
          <a:lstStyle/>
          <a:p>
            <a:pPr algn="l">
              <a:lnSpc>
                <a:spcPts val="8730"/>
              </a:lnSpc>
            </a:pPr>
            <a:r>
              <a:rPr lang="en-US" sz="9000">
                <a:solidFill>
                  <a:srgbClr val="000000"/>
                </a:solidFill>
                <a:latin typeface="Magnolia Script"/>
                <a:ea typeface="Magnolia Script"/>
                <a:cs typeface="Magnolia Script"/>
                <a:sym typeface="Magnolia Script"/>
              </a:rPr>
              <a:t>What Calmera has in store</a:t>
            </a:r>
          </a:p>
        </p:txBody>
      </p:sp>
      <p:sp>
        <p:nvSpPr>
          <p:cNvPr id="5" name="TextBox 5"/>
          <p:cNvSpPr txBox="1"/>
          <p:nvPr/>
        </p:nvSpPr>
        <p:spPr>
          <a:xfrm>
            <a:off x="8659015" y="4325318"/>
            <a:ext cx="7707571" cy="3823335"/>
          </a:xfrm>
          <a:prstGeom prst="rect">
            <a:avLst/>
          </a:prstGeom>
        </p:spPr>
        <p:txBody>
          <a:bodyPr lIns="0" tIns="0" rIns="0" bIns="0" rtlCol="0" anchor="t">
            <a:spAutoFit/>
          </a:bodyPr>
          <a:lstStyle/>
          <a:p>
            <a:pPr marL="0" lvl="0" indent="0" algn="l">
              <a:lnSpc>
                <a:spcPts val="2699"/>
              </a:lnSpc>
              <a:spcBef>
                <a:spcPct val="0"/>
              </a:spcBef>
            </a:pPr>
            <a:endParaRPr/>
          </a:p>
          <a:p>
            <a:pPr marL="0" lvl="0" indent="0" algn="l">
              <a:lnSpc>
                <a:spcPts val="3509"/>
              </a:lnSpc>
              <a:spcBef>
                <a:spcPct val="0"/>
              </a:spcBef>
            </a:pPr>
            <a:r>
              <a:rPr lang="en-US" sz="2599" u="none" spc="155">
                <a:solidFill>
                  <a:srgbClr val="000000"/>
                </a:solidFill>
                <a:latin typeface="Catchy Mager"/>
                <a:ea typeface="Catchy Mager"/>
                <a:cs typeface="Catchy Mager"/>
                <a:sym typeface="Catchy Mager"/>
              </a:rPr>
              <a:t>It has daily activities and task that are placed there to better an individuals mood into bettering the mood of the user, Activities like breathing exercises, puzzle games , reminder to take meditation walks and many more that earn the user points that can be used to purchase in-app items for a  customisable character avatar</a:t>
            </a:r>
          </a:p>
          <a:p>
            <a:pPr marL="0" lvl="0" indent="0" algn="l">
              <a:lnSpc>
                <a:spcPts val="3509"/>
              </a:lnSpc>
              <a:spcBef>
                <a:spcPct val="0"/>
              </a:spcBef>
            </a:pPr>
            <a:endParaRPr lang="en-US" sz="2599" u="none" spc="155">
              <a:solidFill>
                <a:srgbClr val="000000"/>
              </a:solidFill>
              <a:latin typeface="Catchy Mager"/>
              <a:ea typeface="Catchy Mager"/>
              <a:cs typeface="Catchy Mager"/>
              <a:sym typeface="Catchy Mager"/>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224533" y="2718233"/>
            <a:ext cx="2937503" cy="6101100"/>
          </a:xfrm>
          <a:custGeom>
            <a:avLst/>
            <a:gdLst/>
            <a:ahLst/>
            <a:cxnLst/>
            <a:rect l="l" t="t" r="r" b="b"/>
            <a:pathLst>
              <a:path w="2937503" h="6101100">
                <a:moveTo>
                  <a:pt x="0" y="0"/>
                </a:moveTo>
                <a:lnTo>
                  <a:pt x="2937503" y="0"/>
                </a:lnTo>
                <a:lnTo>
                  <a:pt x="2937503" y="6101100"/>
                </a:lnTo>
                <a:lnTo>
                  <a:pt x="0" y="6101100"/>
                </a:lnTo>
                <a:lnTo>
                  <a:pt x="0" y="0"/>
                </a:lnTo>
                <a:close/>
              </a:path>
            </a:pathLst>
          </a:custGeom>
          <a:blipFill>
            <a:blip r:embed="rId2"/>
            <a:stretch>
              <a:fillRect t="-1103" r="-1121" b="-473"/>
            </a:stretch>
          </a:blipFill>
        </p:spPr>
        <p:txBody>
          <a:bodyPr/>
          <a:lstStyle/>
          <a:p>
            <a:endParaRPr lang="en-ZA"/>
          </a:p>
        </p:txBody>
      </p:sp>
      <p:sp>
        <p:nvSpPr>
          <p:cNvPr id="3" name="TextBox 3"/>
          <p:cNvSpPr txBox="1"/>
          <p:nvPr/>
        </p:nvSpPr>
        <p:spPr>
          <a:xfrm>
            <a:off x="8517833" y="1327634"/>
            <a:ext cx="7848753" cy="2272665"/>
          </a:xfrm>
          <a:prstGeom prst="rect">
            <a:avLst/>
          </a:prstGeom>
        </p:spPr>
        <p:txBody>
          <a:bodyPr lIns="0" tIns="0" rIns="0" bIns="0" rtlCol="0" anchor="t">
            <a:spAutoFit/>
          </a:bodyPr>
          <a:lstStyle/>
          <a:p>
            <a:pPr algn="l">
              <a:lnSpc>
                <a:spcPts val="8730"/>
              </a:lnSpc>
            </a:pPr>
            <a:r>
              <a:rPr lang="en-US" sz="9000">
                <a:solidFill>
                  <a:srgbClr val="000000"/>
                </a:solidFill>
                <a:latin typeface="Magnolia Script"/>
                <a:ea typeface="Magnolia Script"/>
                <a:cs typeface="Magnolia Script"/>
                <a:sym typeface="Magnolia Script"/>
              </a:rPr>
              <a:t> Calmera’s very own AI chatbot</a:t>
            </a:r>
          </a:p>
        </p:txBody>
      </p:sp>
      <p:sp>
        <p:nvSpPr>
          <p:cNvPr id="4" name="TextBox 4"/>
          <p:cNvSpPr txBox="1"/>
          <p:nvPr/>
        </p:nvSpPr>
        <p:spPr>
          <a:xfrm>
            <a:off x="8659015" y="4325318"/>
            <a:ext cx="7707571" cy="2324100"/>
          </a:xfrm>
          <a:prstGeom prst="rect">
            <a:avLst/>
          </a:prstGeom>
        </p:spPr>
        <p:txBody>
          <a:bodyPr lIns="0" tIns="0" rIns="0" bIns="0" rtlCol="0" anchor="t">
            <a:spAutoFit/>
          </a:bodyPr>
          <a:lstStyle/>
          <a:p>
            <a:pPr marL="0" lvl="0" indent="0" algn="l">
              <a:lnSpc>
                <a:spcPts val="2699"/>
              </a:lnSpc>
              <a:spcBef>
                <a:spcPct val="0"/>
              </a:spcBef>
            </a:pPr>
            <a:r>
              <a:rPr lang="en-US" sz="1999" spc="119">
                <a:solidFill>
                  <a:srgbClr val="000000"/>
                </a:solidFill>
                <a:latin typeface="DM Sans"/>
                <a:ea typeface="DM Sans"/>
                <a:cs typeface="DM Sans"/>
                <a:sym typeface="DM Sans"/>
              </a:rPr>
              <a:t>Meet Jeff, your AI powered chatbot that is a friend without limit, gives advice on all things regarding mental health, he has been programed to think , talk and advice like a friend who has your back. Hardcoded with Psychological, mental and self-help books to give the user accurate responses to the questions the user will ask.</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3" name="Freeform 3"/>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ZA"/>
          </a:p>
        </p:txBody>
      </p:sp>
      <p:sp>
        <p:nvSpPr>
          <p:cNvPr id="4" name="Freeform 4"/>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ZA"/>
          </a:p>
        </p:txBody>
      </p:sp>
      <p:sp>
        <p:nvSpPr>
          <p:cNvPr id="5" name="Freeform 5"/>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ZA"/>
          </a:p>
        </p:txBody>
      </p:sp>
      <p:sp>
        <p:nvSpPr>
          <p:cNvPr id="6" name="Freeform 6"/>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ZA"/>
          </a:p>
        </p:txBody>
      </p:sp>
      <p:sp>
        <p:nvSpPr>
          <p:cNvPr id="7" name="Freeform 7"/>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ZA"/>
          </a:p>
        </p:txBody>
      </p:sp>
      <p:sp>
        <p:nvSpPr>
          <p:cNvPr id="8" name="Freeform 8"/>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ZA"/>
          </a:p>
        </p:txBody>
      </p:sp>
      <p:sp>
        <p:nvSpPr>
          <p:cNvPr id="9" name="Freeform 9"/>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ZA"/>
          </a:p>
        </p:txBody>
      </p:sp>
      <p:sp>
        <p:nvSpPr>
          <p:cNvPr id="10" name="Freeform 10"/>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ZA"/>
          </a:p>
        </p:txBody>
      </p:sp>
      <p:sp>
        <p:nvSpPr>
          <p:cNvPr id="11" name="Freeform 11"/>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ZA"/>
          </a:p>
        </p:txBody>
      </p:sp>
      <p:sp>
        <p:nvSpPr>
          <p:cNvPr id="12" name="Freeform 12"/>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ZA"/>
          </a:p>
        </p:txBody>
      </p:sp>
      <p:sp>
        <p:nvSpPr>
          <p:cNvPr id="13" name="Freeform 13"/>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ZA"/>
          </a:p>
        </p:txBody>
      </p:sp>
      <p:sp>
        <p:nvSpPr>
          <p:cNvPr id="14" name="Freeform 14"/>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ZA"/>
          </a:p>
        </p:txBody>
      </p:sp>
      <p:sp>
        <p:nvSpPr>
          <p:cNvPr id="15" name="Freeform 15"/>
          <p:cNvSpPr/>
          <p:nvPr/>
        </p:nvSpPr>
        <p:spPr>
          <a:xfrm>
            <a:off x="4831481" y="354796"/>
            <a:ext cx="8150477" cy="6370814"/>
          </a:xfrm>
          <a:custGeom>
            <a:avLst/>
            <a:gdLst/>
            <a:ahLst/>
            <a:cxnLst/>
            <a:rect l="l" t="t" r="r" b="b"/>
            <a:pathLst>
              <a:path w="8150477" h="6370814">
                <a:moveTo>
                  <a:pt x="0" y="0"/>
                </a:moveTo>
                <a:lnTo>
                  <a:pt x="8150477" y="0"/>
                </a:lnTo>
                <a:lnTo>
                  <a:pt x="8150477" y="6370814"/>
                </a:lnTo>
                <a:lnTo>
                  <a:pt x="0" y="6370814"/>
                </a:lnTo>
                <a:lnTo>
                  <a:pt x="0" y="0"/>
                </a:lnTo>
                <a:close/>
              </a:path>
            </a:pathLst>
          </a:custGeom>
          <a:blipFill>
            <a:blip r:embed="rId28"/>
            <a:stretch>
              <a:fillRect t="-7014" b="-18314"/>
            </a:stretch>
          </a:blipFill>
        </p:spPr>
        <p:txBody>
          <a:bodyPr/>
          <a:lstStyle/>
          <a:p>
            <a:endParaRPr lang="en-ZA"/>
          </a:p>
        </p:txBody>
      </p:sp>
      <p:sp>
        <p:nvSpPr>
          <p:cNvPr id="16" name="TextBox 16"/>
          <p:cNvSpPr txBox="1"/>
          <p:nvPr/>
        </p:nvSpPr>
        <p:spPr>
          <a:xfrm>
            <a:off x="4522162" y="7633817"/>
            <a:ext cx="8459795" cy="578026"/>
          </a:xfrm>
          <a:prstGeom prst="rect">
            <a:avLst/>
          </a:prstGeom>
        </p:spPr>
        <p:txBody>
          <a:bodyPr lIns="0" tIns="0" rIns="0" bIns="0" rtlCol="0" anchor="t">
            <a:spAutoFit/>
          </a:bodyPr>
          <a:lstStyle/>
          <a:p>
            <a:pPr algn="ctr">
              <a:lnSpc>
                <a:spcPts val="4381"/>
              </a:lnSpc>
            </a:pPr>
            <a:r>
              <a:rPr lang="en-US" sz="4381" b="1" spc="-87">
                <a:solidFill>
                  <a:srgbClr val="000000"/>
                </a:solidFill>
                <a:latin typeface="DM Sans Bold"/>
                <a:ea typeface="DM Sans Bold"/>
                <a:cs typeface="DM Sans Bold"/>
                <a:sym typeface="DM Sans Bold"/>
              </a:rPr>
              <a:t>From Calmera</a:t>
            </a:r>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0819907" y="1950456"/>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TextBox 3"/>
          <p:cNvSpPr txBox="1"/>
          <p:nvPr/>
        </p:nvSpPr>
        <p:spPr>
          <a:xfrm>
            <a:off x="1504950" y="1754505"/>
            <a:ext cx="8751165" cy="33870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Final reflections on Calmera</a:t>
            </a:r>
          </a:p>
        </p:txBody>
      </p:sp>
      <p:sp>
        <p:nvSpPr>
          <p:cNvPr id="4" name="TextBox 4"/>
          <p:cNvSpPr txBox="1"/>
          <p:nvPr/>
        </p:nvSpPr>
        <p:spPr>
          <a:xfrm>
            <a:off x="1504950" y="5398770"/>
            <a:ext cx="7707571" cy="2990850"/>
          </a:xfrm>
          <a:prstGeom prst="rect">
            <a:avLst/>
          </a:prstGeom>
        </p:spPr>
        <p:txBody>
          <a:bodyPr lIns="0" tIns="0" rIns="0" bIns="0" rtlCol="0" anchor="t">
            <a:spAutoFit/>
          </a:bodyPr>
          <a:lstStyle/>
          <a:p>
            <a:pPr marL="0" lvl="0" indent="0" algn="l">
              <a:lnSpc>
                <a:spcPts val="2699"/>
              </a:lnSpc>
              <a:spcBef>
                <a:spcPct val="0"/>
              </a:spcBef>
            </a:pPr>
            <a:r>
              <a:rPr lang="en-US" sz="1999" spc="119">
                <a:solidFill>
                  <a:srgbClr val="000000"/>
                </a:solidFill>
                <a:latin typeface="DM Sans"/>
                <a:ea typeface="DM Sans"/>
                <a:cs typeface="DM Sans"/>
                <a:sym typeface="DM Sans"/>
              </a:rPr>
              <a:t>This is an application that people need due to what they complain about, There is an untapped market that is needed for people of all ages which is the ability to converse ones problems, issues and struggles to a stranger to “vent” out what people bottle up, this can bring a massive decrease in suicide rates and improve moral among the people who use it . An app for the people who just want to be heard. Calmera is that app for them</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id="6" name="Freeform 6"/>
          <p:cNvSpPr/>
          <p:nvPr/>
        </p:nvSpPr>
        <p:spPr>
          <a:xfrm>
            <a:off x="14130926" y="2358683"/>
            <a:ext cx="2828500" cy="6030937"/>
          </a:xfrm>
          <a:custGeom>
            <a:avLst/>
            <a:gdLst/>
            <a:ahLst/>
            <a:cxnLst/>
            <a:rect l="l" t="t" r="r" b="b"/>
            <a:pathLst>
              <a:path w="2828500" h="6030937">
                <a:moveTo>
                  <a:pt x="0" y="0"/>
                </a:moveTo>
                <a:lnTo>
                  <a:pt x="2828500" y="0"/>
                </a:lnTo>
                <a:lnTo>
                  <a:pt x="2828500" y="6030937"/>
                </a:lnTo>
                <a:lnTo>
                  <a:pt x="0" y="6030937"/>
                </a:lnTo>
                <a:lnTo>
                  <a:pt x="0" y="0"/>
                </a:lnTo>
                <a:close/>
              </a:path>
            </a:pathLst>
          </a:custGeom>
          <a:blipFill>
            <a:blip r:embed="rId4"/>
            <a:stretch>
              <a:fillRect/>
            </a:stretch>
          </a:blipFill>
        </p:spPr>
        <p:txBody>
          <a:bodyPr/>
          <a:lstStyle/>
          <a:p>
            <a:endParaRPr lang="en-ZA"/>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3" name="Freeform 3"/>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ZA"/>
          </a:p>
        </p:txBody>
      </p:sp>
      <p:sp>
        <p:nvSpPr>
          <p:cNvPr id="4" name="Freeform 4"/>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ZA"/>
          </a:p>
        </p:txBody>
      </p:sp>
      <p:sp>
        <p:nvSpPr>
          <p:cNvPr id="5" name="Freeform 5"/>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ZA"/>
          </a:p>
        </p:txBody>
      </p:sp>
      <p:sp>
        <p:nvSpPr>
          <p:cNvPr id="6" name="Freeform 6"/>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ZA"/>
          </a:p>
        </p:txBody>
      </p:sp>
      <p:sp>
        <p:nvSpPr>
          <p:cNvPr id="7" name="Freeform 7"/>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ZA"/>
          </a:p>
        </p:txBody>
      </p:sp>
      <p:sp>
        <p:nvSpPr>
          <p:cNvPr id="8" name="Freeform 8"/>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ZA"/>
          </a:p>
        </p:txBody>
      </p:sp>
      <p:sp>
        <p:nvSpPr>
          <p:cNvPr id="9" name="Freeform 9"/>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n-ZA"/>
          </a:p>
        </p:txBody>
      </p:sp>
      <p:sp>
        <p:nvSpPr>
          <p:cNvPr id="10" name="Freeform 10"/>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n-ZA"/>
          </a:p>
        </p:txBody>
      </p:sp>
      <p:sp>
        <p:nvSpPr>
          <p:cNvPr id="11" name="Freeform 11"/>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ZA"/>
          </a:p>
        </p:txBody>
      </p:sp>
      <p:sp>
        <p:nvSpPr>
          <p:cNvPr id="12" name="Freeform 12"/>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n-ZA"/>
          </a:p>
        </p:txBody>
      </p:sp>
      <p:sp>
        <p:nvSpPr>
          <p:cNvPr id="13" name="Freeform 13"/>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n-ZA"/>
          </a:p>
        </p:txBody>
      </p:sp>
      <p:sp>
        <p:nvSpPr>
          <p:cNvPr id="14" name="Freeform 14"/>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ZA"/>
          </a:p>
        </p:txBody>
      </p:sp>
      <p:sp>
        <p:nvSpPr>
          <p:cNvPr id="15" name="TextBox 15"/>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b="1">
                <a:solidFill>
                  <a:srgbClr val="000000"/>
                </a:solidFill>
                <a:latin typeface="DM Sans Bold"/>
                <a:ea typeface="DM Sans Bold"/>
                <a:cs typeface="DM Sans Bold"/>
                <a:sym typeface="DM Sans Bold"/>
              </a:rPr>
              <a:t>Thank you very much!</a:t>
            </a:r>
          </a:p>
        </p:txBody>
      </p:sp>
      <p:sp>
        <p:nvSpPr>
          <p:cNvPr id="16" name="TextBox 16"/>
          <p:cNvSpPr txBox="1"/>
          <p:nvPr/>
        </p:nvSpPr>
        <p:spPr>
          <a:xfrm>
            <a:off x="4860641" y="6811335"/>
            <a:ext cx="8459795" cy="578026"/>
          </a:xfrm>
          <a:prstGeom prst="rect">
            <a:avLst/>
          </a:prstGeom>
        </p:spPr>
        <p:txBody>
          <a:bodyPr lIns="0" tIns="0" rIns="0" bIns="0" rtlCol="0" anchor="t">
            <a:spAutoFit/>
          </a:bodyPr>
          <a:lstStyle/>
          <a:p>
            <a:pPr algn="ctr">
              <a:lnSpc>
                <a:spcPts val="4381"/>
              </a:lnSpc>
            </a:pPr>
            <a:r>
              <a:rPr lang="en-US" sz="4381" b="1" spc="-87">
                <a:solidFill>
                  <a:srgbClr val="000000"/>
                </a:solidFill>
                <a:latin typeface="DM Sans Bold"/>
                <a:ea typeface="DM Sans Bold"/>
                <a:cs typeface="DM Sans Bold"/>
                <a:sym typeface="DM Sans Bold"/>
              </a:rPr>
              <a:t>From Calmera</a:t>
            </a:r>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3" name="TextBox 3"/>
          <p:cNvSpPr txBox="1"/>
          <p:nvPr/>
        </p:nvSpPr>
        <p:spPr>
          <a:xfrm>
            <a:off x="1504950" y="1896096"/>
            <a:ext cx="7848753" cy="2272665"/>
          </a:xfrm>
          <a:prstGeom prst="rect">
            <a:avLst/>
          </a:prstGeom>
        </p:spPr>
        <p:txBody>
          <a:bodyPr lIns="0" tIns="0" rIns="0" bIns="0" rtlCol="0" anchor="t">
            <a:spAutoFit/>
          </a:bodyPr>
          <a:lstStyle/>
          <a:p>
            <a:pPr algn="l">
              <a:lnSpc>
                <a:spcPts val="8730"/>
              </a:lnSpc>
            </a:pPr>
            <a:r>
              <a:rPr lang="en-US" sz="9000">
                <a:solidFill>
                  <a:srgbClr val="000000"/>
                </a:solidFill>
                <a:latin typeface="Magnolia Script"/>
                <a:ea typeface="Magnolia Script"/>
                <a:cs typeface="Magnolia Script"/>
                <a:sym typeface="Magnolia Script"/>
              </a:rPr>
              <a:t>Origin of the Calmera</a:t>
            </a:r>
          </a:p>
        </p:txBody>
      </p:sp>
      <p:sp>
        <p:nvSpPr>
          <p:cNvPr id="4" name="TextBox 4"/>
          <p:cNvSpPr txBox="1"/>
          <p:nvPr/>
        </p:nvSpPr>
        <p:spPr>
          <a:xfrm>
            <a:off x="1575541" y="4787886"/>
            <a:ext cx="7707571" cy="2737485"/>
          </a:xfrm>
          <a:prstGeom prst="rect">
            <a:avLst/>
          </a:prstGeom>
        </p:spPr>
        <p:txBody>
          <a:bodyPr lIns="0" tIns="0" rIns="0" bIns="0" rtlCol="0" anchor="t">
            <a:spAutoFit/>
          </a:bodyPr>
          <a:lstStyle/>
          <a:p>
            <a:pPr marL="0" lvl="0" indent="0" algn="l">
              <a:lnSpc>
                <a:spcPts val="3104"/>
              </a:lnSpc>
              <a:spcBef>
                <a:spcPct val="0"/>
              </a:spcBef>
            </a:pPr>
            <a:r>
              <a:rPr lang="en-US" sz="2299" spc="137">
                <a:solidFill>
                  <a:srgbClr val="000000"/>
                </a:solidFill>
                <a:latin typeface="Playpen Sans"/>
                <a:ea typeface="Playpen Sans"/>
                <a:cs typeface="Playpen Sans"/>
                <a:sym typeface="Playpen Sans"/>
              </a:rPr>
              <a:t>The need for social connection is relevant in this day of age where people are connected on devices but feel more distant than ever . Studies show 1 in 5 people have reported feeling lonely and more amongst adolescents and young adults. We saw a need to step in as Calmera. Contributing to better mental health   </a:t>
            </a: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ZA"/>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ZA"/>
          </a:p>
        </p:txBody>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ZA"/>
          </a:p>
        </p:txBody>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ZA"/>
          </a:p>
        </p:txBody>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ZA"/>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504950" y="1228725"/>
            <a:ext cx="7025086" cy="3377565"/>
          </a:xfrm>
          <a:prstGeom prst="rect">
            <a:avLst/>
          </a:prstGeom>
        </p:spPr>
        <p:txBody>
          <a:bodyPr lIns="0" tIns="0" rIns="0" bIns="0" rtlCol="0" anchor="t">
            <a:spAutoFit/>
          </a:bodyPr>
          <a:lstStyle/>
          <a:p>
            <a:pPr algn="l">
              <a:lnSpc>
                <a:spcPts val="8730"/>
              </a:lnSpc>
            </a:pPr>
            <a:r>
              <a:rPr lang="en-US" sz="9000">
                <a:solidFill>
                  <a:srgbClr val="000000"/>
                </a:solidFill>
                <a:latin typeface="Magnolia Script"/>
                <a:ea typeface="Magnolia Script"/>
                <a:cs typeface="Magnolia Script"/>
                <a:sym typeface="Magnolia Script"/>
              </a:rPr>
              <a:t>Mental Health and its pillars</a:t>
            </a:r>
          </a:p>
        </p:txBody>
      </p:sp>
      <p:sp>
        <p:nvSpPr>
          <p:cNvPr id="3" name="TextBox 3"/>
          <p:cNvSpPr txBox="1"/>
          <p:nvPr/>
        </p:nvSpPr>
        <p:spPr>
          <a:xfrm>
            <a:off x="762921" y="5086350"/>
            <a:ext cx="7194420" cy="2291715"/>
          </a:xfrm>
          <a:prstGeom prst="rect">
            <a:avLst/>
          </a:prstGeom>
        </p:spPr>
        <p:txBody>
          <a:bodyPr lIns="0" tIns="0" rIns="0" bIns="0" rtlCol="0" anchor="t">
            <a:spAutoFit/>
          </a:bodyPr>
          <a:lstStyle/>
          <a:p>
            <a:pPr marL="0" lvl="0" indent="0" algn="l">
              <a:lnSpc>
                <a:spcPts val="3644"/>
              </a:lnSpc>
              <a:spcBef>
                <a:spcPct val="0"/>
              </a:spcBef>
            </a:pPr>
            <a:r>
              <a:rPr lang="en-US" sz="2699" spc="161">
                <a:solidFill>
                  <a:srgbClr val="000000"/>
                </a:solidFill>
                <a:latin typeface="Catchy Mager"/>
                <a:ea typeface="Catchy Mager"/>
                <a:cs typeface="Catchy Mager"/>
                <a:sym typeface="Catchy Mager"/>
              </a:rPr>
              <a:t>Mental health is a broad topic but it can be broken down into manageable sub-topics that while define the term more clearly. These are the key points that the app will focus on to help the user of Calmera</a:t>
            </a:r>
          </a:p>
        </p:txBody>
      </p:sp>
      <p:grpSp>
        <p:nvGrpSpPr>
          <p:cNvPr id="4" name="Group 4"/>
          <p:cNvGrpSpPr/>
          <p:nvPr/>
        </p:nvGrpSpPr>
        <p:grpSpPr>
          <a:xfrm>
            <a:off x="9777933" y="3036806"/>
            <a:ext cx="6998061" cy="1205760"/>
            <a:chOff x="0" y="0"/>
            <a:chExt cx="2342659" cy="403638"/>
          </a:xfrm>
        </p:grpSpPr>
        <p:sp>
          <p:nvSpPr>
            <p:cNvPr id="5" name="Freeform 5"/>
            <p:cNvSpPr/>
            <p:nvPr/>
          </p:nvSpPr>
          <p:spPr>
            <a:xfrm>
              <a:off x="0" y="0"/>
              <a:ext cx="2342659" cy="403638"/>
            </a:xfrm>
            <a:custGeom>
              <a:avLst/>
              <a:gdLst/>
              <a:ahLst/>
              <a:cxnLst/>
              <a:rect l="l" t="t" r="r" b="b"/>
              <a:pathLst>
                <a:path w="2342659" h="403638">
                  <a:moveTo>
                    <a:pt x="16594" y="0"/>
                  </a:moveTo>
                  <a:lnTo>
                    <a:pt x="2326064" y="0"/>
                  </a:lnTo>
                  <a:cubicBezTo>
                    <a:pt x="2335229" y="0"/>
                    <a:pt x="2342659" y="7430"/>
                    <a:pt x="2342659" y="16594"/>
                  </a:cubicBezTo>
                  <a:lnTo>
                    <a:pt x="2342659" y="387044"/>
                  </a:lnTo>
                  <a:cubicBezTo>
                    <a:pt x="2342659" y="396208"/>
                    <a:pt x="2335229" y="403638"/>
                    <a:pt x="2326064" y="403638"/>
                  </a:cubicBezTo>
                  <a:lnTo>
                    <a:pt x="16594" y="403638"/>
                  </a:lnTo>
                  <a:cubicBezTo>
                    <a:pt x="7430" y="403638"/>
                    <a:pt x="0" y="396208"/>
                    <a:pt x="0" y="387044"/>
                  </a:cubicBezTo>
                  <a:lnTo>
                    <a:pt x="0" y="16594"/>
                  </a:lnTo>
                  <a:cubicBezTo>
                    <a:pt x="0" y="7430"/>
                    <a:pt x="7430" y="0"/>
                    <a:pt x="16594" y="0"/>
                  </a:cubicBezTo>
                  <a:close/>
                </a:path>
              </a:pathLst>
            </a:custGeom>
            <a:solidFill>
              <a:srgbClr val="8AB7E2"/>
            </a:solidFill>
          </p:spPr>
          <p:txBody>
            <a:bodyPr/>
            <a:lstStyle/>
            <a:p>
              <a:endParaRPr lang="en-ZA"/>
            </a:p>
          </p:txBody>
        </p:sp>
        <p:sp>
          <p:nvSpPr>
            <p:cNvPr id="6" name="TextBox 6"/>
            <p:cNvSpPr txBox="1"/>
            <p:nvPr/>
          </p:nvSpPr>
          <p:spPr>
            <a:xfrm>
              <a:off x="0" y="123825"/>
              <a:ext cx="2342659" cy="279813"/>
            </a:xfrm>
            <a:prstGeom prst="rect">
              <a:avLst/>
            </a:prstGeom>
          </p:spPr>
          <p:txBody>
            <a:bodyPr lIns="50800" tIns="50800" rIns="50800" bIns="50800" rtlCol="0" anchor="ctr"/>
            <a:lstStyle/>
            <a:p>
              <a:pPr algn="ctr">
                <a:lnSpc>
                  <a:spcPts val="2386"/>
                </a:lnSpc>
              </a:pPr>
              <a:r>
                <a:rPr lang="en-US" sz="3099" spc="-254">
                  <a:solidFill>
                    <a:srgbClr val="648E38"/>
                  </a:solidFill>
                  <a:latin typeface="Yoon Magazine"/>
                  <a:ea typeface="Yoon Magazine"/>
                  <a:cs typeface="Yoon Magazine"/>
                  <a:sym typeface="Yoon Magazine"/>
                </a:rPr>
                <a:t>Physical Health</a:t>
              </a:r>
            </a:p>
          </p:txBody>
        </p:sp>
      </p:grpSp>
      <p:sp>
        <p:nvSpPr>
          <p:cNvPr id="7" name="TextBox 7"/>
          <p:cNvSpPr txBox="1"/>
          <p:nvPr/>
        </p:nvSpPr>
        <p:spPr>
          <a:xfrm>
            <a:off x="9777933" y="3208143"/>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01.</a:t>
            </a:r>
          </a:p>
        </p:txBody>
      </p:sp>
      <p:sp>
        <p:nvSpPr>
          <p:cNvPr id="8" name="Freeform 8"/>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9" name="Freeform 9"/>
          <p:cNvSpPr/>
          <p:nvPr/>
        </p:nvSpPr>
        <p:spPr>
          <a:xfrm>
            <a:off x="3431074" y="-2308370"/>
            <a:ext cx="4980952" cy="3731186"/>
          </a:xfrm>
          <a:custGeom>
            <a:avLst/>
            <a:gdLst/>
            <a:ahLst/>
            <a:cxnLst/>
            <a:rect l="l" t="t" r="r" b="b"/>
            <a:pathLst>
              <a:path w="4980952" h="3731186">
                <a:moveTo>
                  <a:pt x="0" y="0"/>
                </a:moveTo>
                <a:lnTo>
                  <a:pt x="4980952" y="0"/>
                </a:lnTo>
                <a:lnTo>
                  <a:pt x="4980952" y="3731185"/>
                </a:lnTo>
                <a:lnTo>
                  <a:pt x="0" y="37311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ZA"/>
          </a:p>
        </p:txBody>
      </p:sp>
      <p:sp>
        <p:nvSpPr>
          <p:cNvPr id="10" name="Freeform 10"/>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ZA"/>
          </a:p>
        </p:txBody>
      </p:sp>
      <p:sp>
        <p:nvSpPr>
          <p:cNvPr id="11" name="Freeform 11"/>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ZA"/>
          </a:p>
        </p:txBody>
      </p:sp>
      <p:grpSp>
        <p:nvGrpSpPr>
          <p:cNvPr id="12" name="Group 12"/>
          <p:cNvGrpSpPr/>
          <p:nvPr/>
        </p:nvGrpSpPr>
        <p:grpSpPr>
          <a:xfrm>
            <a:off x="9777933" y="4551234"/>
            <a:ext cx="6998061" cy="1205760"/>
            <a:chOff x="0" y="0"/>
            <a:chExt cx="2342659" cy="403638"/>
          </a:xfrm>
        </p:grpSpPr>
        <p:sp>
          <p:nvSpPr>
            <p:cNvPr id="13" name="Freeform 13"/>
            <p:cNvSpPr/>
            <p:nvPr/>
          </p:nvSpPr>
          <p:spPr>
            <a:xfrm>
              <a:off x="0" y="0"/>
              <a:ext cx="2342659" cy="403638"/>
            </a:xfrm>
            <a:custGeom>
              <a:avLst/>
              <a:gdLst/>
              <a:ahLst/>
              <a:cxnLst/>
              <a:rect l="l" t="t" r="r" b="b"/>
              <a:pathLst>
                <a:path w="2342659" h="403638">
                  <a:moveTo>
                    <a:pt x="16594" y="0"/>
                  </a:moveTo>
                  <a:lnTo>
                    <a:pt x="2326064" y="0"/>
                  </a:lnTo>
                  <a:cubicBezTo>
                    <a:pt x="2335229" y="0"/>
                    <a:pt x="2342659" y="7430"/>
                    <a:pt x="2342659" y="16594"/>
                  </a:cubicBezTo>
                  <a:lnTo>
                    <a:pt x="2342659" y="387044"/>
                  </a:lnTo>
                  <a:cubicBezTo>
                    <a:pt x="2342659" y="396208"/>
                    <a:pt x="2335229" y="403638"/>
                    <a:pt x="2326064" y="403638"/>
                  </a:cubicBezTo>
                  <a:lnTo>
                    <a:pt x="16594" y="403638"/>
                  </a:lnTo>
                  <a:cubicBezTo>
                    <a:pt x="7430" y="403638"/>
                    <a:pt x="0" y="396208"/>
                    <a:pt x="0" y="387044"/>
                  </a:cubicBezTo>
                  <a:lnTo>
                    <a:pt x="0" y="16594"/>
                  </a:lnTo>
                  <a:cubicBezTo>
                    <a:pt x="0" y="7430"/>
                    <a:pt x="7430" y="0"/>
                    <a:pt x="16594" y="0"/>
                  </a:cubicBezTo>
                  <a:close/>
                </a:path>
              </a:pathLst>
            </a:custGeom>
            <a:solidFill>
              <a:srgbClr val="8AB7E2"/>
            </a:solidFill>
          </p:spPr>
          <p:txBody>
            <a:bodyPr/>
            <a:lstStyle/>
            <a:p>
              <a:endParaRPr lang="en-ZA"/>
            </a:p>
          </p:txBody>
        </p:sp>
        <p:sp>
          <p:nvSpPr>
            <p:cNvPr id="14" name="TextBox 14"/>
            <p:cNvSpPr txBox="1"/>
            <p:nvPr/>
          </p:nvSpPr>
          <p:spPr>
            <a:xfrm>
              <a:off x="0" y="123825"/>
              <a:ext cx="2342659" cy="279813"/>
            </a:xfrm>
            <a:prstGeom prst="rect">
              <a:avLst/>
            </a:prstGeom>
          </p:spPr>
          <p:txBody>
            <a:bodyPr lIns="50800" tIns="50800" rIns="50800" bIns="50800" rtlCol="0" anchor="ctr"/>
            <a:lstStyle/>
            <a:p>
              <a:pPr algn="ctr">
                <a:lnSpc>
                  <a:spcPts val="2386"/>
                </a:lnSpc>
              </a:pPr>
              <a:r>
                <a:rPr lang="en-US" sz="3099" spc="-254">
                  <a:solidFill>
                    <a:srgbClr val="648E38"/>
                  </a:solidFill>
                  <a:latin typeface="Yoon Magazine"/>
                  <a:ea typeface="Yoon Magazine"/>
                  <a:cs typeface="Yoon Magazine"/>
                  <a:sym typeface="Yoon Magazine"/>
                </a:rPr>
                <a:t>Mental Health</a:t>
              </a:r>
            </a:p>
          </p:txBody>
        </p:sp>
      </p:grpSp>
      <p:grpSp>
        <p:nvGrpSpPr>
          <p:cNvPr id="15" name="Group 15"/>
          <p:cNvGrpSpPr/>
          <p:nvPr/>
        </p:nvGrpSpPr>
        <p:grpSpPr>
          <a:xfrm>
            <a:off x="9777933" y="8052540"/>
            <a:ext cx="6998061" cy="1205760"/>
            <a:chOff x="0" y="0"/>
            <a:chExt cx="2342659" cy="403638"/>
          </a:xfrm>
        </p:grpSpPr>
        <p:sp>
          <p:nvSpPr>
            <p:cNvPr id="16" name="Freeform 16"/>
            <p:cNvSpPr/>
            <p:nvPr/>
          </p:nvSpPr>
          <p:spPr>
            <a:xfrm>
              <a:off x="0" y="0"/>
              <a:ext cx="2342659" cy="403638"/>
            </a:xfrm>
            <a:custGeom>
              <a:avLst/>
              <a:gdLst/>
              <a:ahLst/>
              <a:cxnLst/>
              <a:rect l="l" t="t" r="r" b="b"/>
              <a:pathLst>
                <a:path w="2342659" h="403638">
                  <a:moveTo>
                    <a:pt x="16594" y="0"/>
                  </a:moveTo>
                  <a:lnTo>
                    <a:pt x="2326064" y="0"/>
                  </a:lnTo>
                  <a:cubicBezTo>
                    <a:pt x="2335229" y="0"/>
                    <a:pt x="2342659" y="7430"/>
                    <a:pt x="2342659" y="16594"/>
                  </a:cubicBezTo>
                  <a:lnTo>
                    <a:pt x="2342659" y="387044"/>
                  </a:lnTo>
                  <a:cubicBezTo>
                    <a:pt x="2342659" y="396208"/>
                    <a:pt x="2335229" y="403638"/>
                    <a:pt x="2326064" y="403638"/>
                  </a:cubicBezTo>
                  <a:lnTo>
                    <a:pt x="16594" y="403638"/>
                  </a:lnTo>
                  <a:cubicBezTo>
                    <a:pt x="7430" y="403638"/>
                    <a:pt x="0" y="396208"/>
                    <a:pt x="0" y="387044"/>
                  </a:cubicBezTo>
                  <a:lnTo>
                    <a:pt x="0" y="16594"/>
                  </a:lnTo>
                  <a:cubicBezTo>
                    <a:pt x="0" y="7430"/>
                    <a:pt x="7430" y="0"/>
                    <a:pt x="16594" y="0"/>
                  </a:cubicBezTo>
                  <a:close/>
                </a:path>
              </a:pathLst>
            </a:custGeom>
            <a:solidFill>
              <a:srgbClr val="8AB7E2"/>
            </a:solidFill>
          </p:spPr>
          <p:txBody>
            <a:bodyPr/>
            <a:lstStyle/>
            <a:p>
              <a:endParaRPr lang="en-ZA"/>
            </a:p>
          </p:txBody>
        </p:sp>
        <p:sp>
          <p:nvSpPr>
            <p:cNvPr id="17" name="TextBox 17"/>
            <p:cNvSpPr txBox="1"/>
            <p:nvPr/>
          </p:nvSpPr>
          <p:spPr>
            <a:xfrm>
              <a:off x="0" y="123825"/>
              <a:ext cx="2342659" cy="279813"/>
            </a:xfrm>
            <a:prstGeom prst="rect">
              <a:avLst/>
            </a:prstGeom>
          </p:spPr>
          <p:txBody>
            <a:bodyPr lIns="50800" tIns="50800" rIns="50800" bIns="50800" rtlCol="0" anchor="ctr"/>
            <a:lstStyle/>
            <a:p>
              <a:pPr algn="ctr">
                <a:lnSpc>
                  <a:spcPts val="2386"/>
                </a:lnSpc>
              </a:pPr>
              <a:r>
                <a:rPr lang="en-US" sz="3099" spc="-254">
                  <a:solidFill>
                    <a:srgbClr val="648E38"/>
                  </a:solidFill>
                  <a:latin typeface="Yoon Magazine"/>
                  <a:ea typeface="Yoon Magazine"/>
                  <a:cs typeface="Yoon Magazine"/>
                  <a:sym typeface="Yoon Magazine"/>
                </a:rPr>
                <a:t>Mindfullness</a:t>
              </a:r>
            </a:p>
          </p:txBody>
        </p:sp>
      </p:grpSp>
      <p:grpSp>
        <p:nvGrpSpPr>
          <p:cNvPr id="18" name="Group 18"/>
          <p:cNvGrpSpPr/>
          <p:nvPr/>
        </p:nvGrpSpPr>
        <p:grpSpPr>
          <a:xfrm>
            <a:off x="9777933" y="6343397"/>
            <a:ext cx="6998061" cy="1205760"/>
            <a:chOff x="0" y="0"/>
            <a:chExt cx="2342659" cy="403638"/>
          </a:xfrm>
        </p:grpSpPr>
        <p:sp>
          <p:nvSpPr>
            <p:cNvPr id="19" name="Freeform 19"/>
            <p:cNvSpPr/>
            <p:nvPr/>
          </p:nvSpPr>
          <p:spPr>
            <a:xfrm>
              <a:off x="0" y="0"/>
              <a:ext cx="2342659" cy="403638"/>
            </a:xfrm>
            <a:custGeom>
              <a:avLst/>
              <a:gdLst/>
              <a:ahLst/>
              <a:cxnLst/>
              <a:rect l="l" t="t" r="r" b="b"/>
              <a:pathLst>
                <a:path w="2342659" h="403638">
                  <a:moveTo>
                    <a:pt x="16594" y="0"/>
                  </a:moveTo>
                  <a:lnTo>
                    <a:pt x="2326064" y="0"/>
                  </a:lnTo>
                  <a:cubicBezTo>
                    <a:pt x="2335229" y="0"/>
                    <a:pt x="2342659" y="7430"/>
                    <a:pt x="2342659" y="16594"/>
                  </a:cubicBezTo>
                  <a:lnTo>
                    <a:pt x="2342659" y="387044"/>
                  </a:lnTo>
                  <a:cubicBezTo>
                    <a:pt x="2342659" y="396208"/>
                    <a:pt x="2335229" y="403638"/>
                    <a:pt x="2326064" y="403638"/>
                  </a:cubicBezTo>
                  <a:lnTo>
                    <a:pt x="16594" y="403638"/>
                  </a:lnTo>
                  <a:cubicBezTo>
                    <a:pt x="7430" y="403638"/>
                    <a:pt x="0" y="396208"/>
                    <a:pt x="0" y="387044"/>
                  </a:cubicBezTo>
                  <a:lnTo>
                    <a:pt x="0" y="16594"/>
                  </a:lnTo>
                  <a:cubicBezTo>
                    <a:pt x="0" y="7430"/>
                    <a:pt x="7430" y="0"/>
                    <a:pt x="16594" y="0"/>
                  </a:cubicBezTo>
                  <a:close/>
                </a:path>
              </a:pathLst>
            </a:custGeom>
            <a:solidFill>
              <a:srgbClr val="8AB7E2"/>
            </a:solidFill>
          </p:spPr>
          <p:txBody>
            <a:bodyPr/>
            <a:lstStyle/>
            <a:p>
              <a:endParaRPr lang="en-ZA"/>
            </a:p>
          </p:txBody>
        </p:sp>
        <p:sp>
          <p:nvSpPr>
            <p:cNvPr id="20" name="TextBox 20"/>
            <p:cNvSpPr txBox="1"/>
            <p:nvPr/>
          </p:nvSpPr>
          <p:spPr>
            <a:xfrm>
              <a:off x="0" y="123825"/>
              <a:ext cx="2342659" cy="279813"/>
            </a:xfrm>
            <a:prstGeom prst="rect">
              <a:avLst/>
            </a:prstGeom>
          </p:spPr>
          <p:txBody>
            <a:bodyPr lIns="50800" tIns="50800" rIns="50800" bIns="50800" rtlCol="0" anchor="ctr"/>
            <a:lstStyle/>
            <a:p>
              <a:pPr algn="ctr">
                <a:lnSpc>
                  <a:spcPts val="2386"/>
                </a:lnSpc>
              </a:pPr>
              <a:r>
                <a:rPr lang="en-US" sz="3099" spc="-254">
                  <a:solidFill>
                    <a:srgbClr val="648E38"/>
                  </a:solidFill>
                  <a:latin typeface="Yoon Magazine"/>
                  <a:ea typeface="Yoon Magazine"/>
                  <a:cs typeface="Yoon Magazine"/>
                  <a:sym typeface="Yoon Magazine"/>
                </a:rPr>
                <a:t>Relationship Health</a:t>
              </a:r>
            </a:p>
          </p:txBody>
        </p:sp>
      </p:grpSp>
      <p:sp>
        <p:nvSpPr>
          <p:cNvPr id="21" name="TextBox 21"/>
          <p:cNvSpPr txBox="1"/>
          <p:nvPr/>
        </p:nvSpPr>
        <p:spPr>
          <a:xfrm>
            <a:off x="9777933" y="4787265"/>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id="22" name="TextBox 22"/>
          <p:cNvSpPr txBox="1"/>
          <p:nvPr/>
        </p:nvSpPr>
        <p:spPr>
          <a:xfrm>
            <a:off x="9777933" y="6528518"/>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id="23" name="TextBox 23"/>
          <p:cNvSpPr txBox="1"/>
          <p:nvPr/>
        </p:nvSpPr>
        <p:spPr>
          <a:xfrm>
            <a:off x="9777933" y="8311156"/>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04.</a:t>
            </a:r>
          </a:p>
        </p:txBody>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4666842" y="7285520"/>
            <a:ext cx="4208573" cy="4247184"/>
          </a:xfrm>
          <a:custGeom>
            <a:avLst/>
            <a:gdLst/>
            <a:ahLst/>
            <a:cxnLst/>
            <a:rect l="l" t="t" r="r" b="b"/>
            <a:pathLst>
              <a:path w="4208573" h="4247184">
                <a:moveTo>
                  <a:pt x="0" y="0"/>
                </a:moveTo>
                <a:lnTo>
                  <a:pt x="4208574" y="0"/>
                </a:lnTo>
                <a:lnTo>
                  <a:pt x="4208574" y="4247185"/>
                </a:lnTo>
                <a:lnTo>
                  <a:pt x="0" y="424718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Freeform 3"/>
          <p:cNvSpPr/>
          <p:nvPr/>
        </p:nvSpPr>
        <p:spPr>
          <a:xfrm>
            <a:off x="13074089" y="1453992"/>
            <a:ext cx="4866199" cy="3047457"/>
          </a:xfrm>
          <a:custGeom>
            <a:avLst/>
            <a:gdLst/>
            <a:ahLst/>
            <a:cxnLst/>
            <a:rect l="l" t="t" r="r" b="b"/>
            <a:pathLst>
              <a:path w="4866199" h="3047457">
                <a:moveTo>
                  <a:pt x="0" y="0"/>
                </a:moveTo>
                <a:lnTo>
                  <a:pt x="4866199" y="0"/>
                </a:lnTo>
                <a:lnTo>
                  <a:pt x="4866199" y="3047457"/>
                </a:lnTo>
                <a:lnTo>
                  <a:pt x="0" y="304745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ZA"/>
          </a:p>
        </p:txBody>
      </p:sp>
      <p:sp>
        <p:nvSpPr>
          <p:cNvPr id="4" name="Freeform 4"/>
          <p:cNvSpPr/>
          <p:nvPr/>
        </p:nvSpPr>
        <p:spPr>
          <a:xfrm>
            <a:off x="4666842" y="1726247"/>
            <a:ext cx="7515520" cy="7515520"/>
          </a:xfrm>
          <a:custGeom>
            <a:avLst/>
            <a:gdLst/>
            <a:ahLst/>
            <a:cxnLst/>
            <a:rect l="l" t="t" r="r" b="b"/>
            <a:pathLst>
              <a:path w="7515520" h="7515520">
                <a:moveTo>
                  <a:pt x="0" y="0"/>
                </a:moveTo>
                <a:lnTo>
                  <a:pt x="7515520" y="0"/>
                </a:lnTo>
                <a:lnTo>
                  <a:pt x="7515520" y="7515520"/>
                </a:lnTo>
                <a:lnTo>
                  <a:pt x="0" y="7515520"/>
                </a:lnTo>
                <a:lnTo>
                  <a:pt x="0" y="0"/>
                </a:lnTo>
                <a:close/>
              </a:path>
            </a:pathLst>
          </a:custGeom>
          <a:blipFill>
            <a:blip r:embed="rId6">
              <a:extLst>
                <a:ext uri="{96DAC541-7B7A-43D3-8B79-37D633B846F1}">
                  <asvg:svgBlip xmlns:asvg="http://schemas.microsoft.com/office/drawing/2016/SVG/main" r:embed="rId7"/>
                </a:ext>
              </a:extLst>
            </a:blip>
            <a:stretch>
              <a:fillRect t="-4794" b="-4794"/>
            </a:stretch>
          </a:blipFill>
        </p:spPr>
        <p:txBody>
          <a:bodyPr/>
          <a:lstStyle/>
          <a:p>
            <a:endParaRPr lang="en-ZA"/>
          </a:p>
        </p:txBody>
      </p:sp>
      <p:sp>
        <p:nvSpPr>
          <p:cNvPr id="5" name="Freeform 5"/>
          <p:cNvSpPr/>
          <p:nvPr/>
        </p:nvSpPr>
        <p:spPr>
          <a:xfrm>
            <a:off x="8172456" y="2512678"/>
            <a:ext cx="3279861" cy="1721433"/>
          </a:xfrm>
          <a:custGeom>
            <a:avLst/>
            <a:gdLst/>
            <a:ahLst/>
            <a:cxnLst/>
            <a:rect l="l" t="t" r="r" b="b"/>
            <a:pathLst>
              <a:path w="3279861" h="1721433">
                <a:moveTo>
                  <a:pt x="0" y="0"/>
                </a:moveTo>
                <a:lnTo>
                  <a:pt x="3279861" y="0"/>
                </a:lnTo>
                <a:lnTo>
                  <a:pt x="3279861" y="1721432"/>
                </a:lnTo>
                <a:lnTo>
                  <a:pt x="0" y="1721432"/>
                </a:lnTo>
                <a:lnTo>
                  <a:pt x="0" y="0"/>
                </a:lnTo>
                <a:close/>
              </a:path>
            </a:pathLst>
          </a:custGeom>
          <a:blipFill>
            <a:blip r:embed="rId8"/>
            <a:stretch>
              <a:fillRect t="-151459" b="-172435"/>
            </a:stretch>
          </a:blipFill>
        </p:spPr>
        <p:txBody>
          <a:bodyPr/>
          <a:lstStyle/>
          <a:p>
            <a:endParaRPr lang="en-ZA"/>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id="7" name="TextBox 7"/>
          <p:cNvSpPr txBox="1"/>
          <p:nvPr/>
        </p:nvSpPr>
        <p:spPr>
          <a:xfrm>
            <a:off x="3306870" y="159703"/>
            <a:ext cx="13011031" cy="1566544"/>
          </a:xfrm>
          <a:prstGeom prst="rect">
            <a:avLst/>
          </a:prstGeom>
        </p:spPr>
        <p:txBody>
          <a:bodyPr lIns="0" tIns="0" rIns="0" bIns="0" rtlCol="0" anchor="t">
            <a:spAutoFit/>
          </a:bodyPr>
          <a:lstStyle/>
          <a:p>
            <a:pPr algn="ctr">
              <a:lnSpc>
                <a:spcPts val="12880"/>
              </a:lnSpc>
            </a:pPr>
            <a:r>
              <a:rPr lang="en-US" sz="9200">
                <a:solidFill>
                  <a:srgbClr val="000000"/>
                </a:solidFill>
                <a:latin typeface="Magnolia Script"/>
                <a:ea typeface="Magnolia Script"/>
                <a:cs typeface="Magnolia Script"/>
                <a:sym typeface="Magnolia Script"/>
              </a:rPr>
              <a:t>Calmera meeting the need</a:t>
            </a:r>
          </a:p>
        </p:txBody>
      </p:sp>
      <p:sp>
        <p:nvSpPr>
          <p:cNvPr id="8" name="Freeform 8"/>
          <p:cNvSpPr/>
          <p:nvPr/>
        </p:nvSpPr>
        <p:spPr>
          <a:xfrm>
            <a:off x="-1169378" y="7476030"/>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Z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rot="-5282649">
            <a:off x="-421905" y="3562990"/>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ZA"/>
          </a:p>
        </p:txBody>
      </p:sp>
      <p:sp>
        <p:nvSpPr>
          <p:cNvPr id="3" name="Freeform 3"/>
          <p:cNvSpPr/>
          <p:nvPr/>
        </p:nvSpPr>
        <p:spPr>
          <a:xfrm>
            <a:off x="207082" y="3047828"/>
            <a:ext cx="5163179" cy="5143695"/>
          </a:xfrm>
          <a:custGeom>
            <a:avLst/>
            <a:gdLst/>
            <a:ahLst/>
            <a:cxnLst/>
            <a:rect l="l" t="t" r="r" b="b"/>
            <a:pathLst>
              <a:path w="5163179" h="5143695">
                <a:moveTo>
                  <a:pt x="0" y="0"/>
                </a:moveTo>
                <a:lnTo>
                  <a:pt x="5163179" y="0"/>
                </a:lnTo>
                <a:lnTo>
                  <a:pt x="5163179" y="5143695"/>
                </a:lnTo>
                <a:lnTo>
                  <a:pt x="0" y="5143695"/>
                </a:lnTo>
                <a:lnTo>
                  <a:pt x="0" y="0"/>
                </a:lnTo>
                <a:close/>
              </a:path>
            </a:pathLst>
          </a:custGeom>
          <a:blipFill>
            <a:blip r:embed="rId4"/>
            <a:stretch>
              <a:fillRect/>
            </a:stretch>
          </a:blipFill>
        </p:spPr>
        <p:txBody>
          <a:bodyPr/>
          <a:lstStyle/>
          <a:p>
            <a:endParaRPr lang="en-ZA"/>
          </a:p>
        </p:txBody>
      </p:sp>
      <p:sp>
        <p:nvSpPr>
          <p:cNvPr id="4" name="TextBox 4"/>
          <p:cNvSpPr txBox="1"/>
          <p:nvPr/>
        </p:nvSpPr>
        <p:spPr>
          <a:xfrm>
            <a:off x="8517833" y="1327634"/>
            <a:ext cx="7848753" cy="2272665"/>
          </a:xfrm>
          <a:prstGeom prst="rect">
            <a:avLst/>
          </a:prstGeom>
        </p:spPr>
        <p:txBody>
          <a:bodyPr lIns="0" tIns="0" rIns="0" bIns="0" rtlCol="0" anchor="t">
            <a:spAutoFit/>
          </a:bodyPr>
          <a:lstStyle/>
          <a:p>
            <a:pPr algn="l">
              <a:lnSpc>
                <a:spcPts val="8730"/>
              </a:lnSpc>
            </a:pPr>
            <a:r>
              <a:rPr lang="en-US" sz="9000">
                <a:solidFill>
                  <a:srgbClr val="000000"/>
                </a:solidFill>
                <a:latin typeface="Magnolia Script"/>
                <a:ea typeface="Magnolia Script"/>
                <a:cs typeface="Magnolia Script"/>
                <a:sym typeface="Magnolia Script"/>
              </a:rPr>
              <a:t>What Calmera has in store</a:t>
            </a:r>
          </a:p>
        </p:txBody>
      </p:sp>
      <p:sp>
        <p:nvSpPr>
          <p:cNvPr id="5" name="TextBox 5"/>
          <p:cNvSpPr txBox="1"/>
          <p:nvPr/>
        </p:nvSpPr>
        <p:spPr>
          <a:xfrm>
            <a:off x="8659015" y="4325318"/>
            <a:ext cx="7707571" cy="3385185"/>
          </a:xfrm>
          <a:prstGeom prst="rect">
            <a:avLst/>
          </a:prstGeom>
        </p:spPr>
        <p:txBody>
          <a:bodyPr lIns="0" tIns="0" rIns="0" bIns="0" rtlCol="0" anchor="t">
            <a:spAutoFit/>
          </a:bodyPr>
          <a:lstStyle/>
          <a:p>
            <a:pPr marL="0" lvl="0" indent="0" algn="l">
              <a:lnSpc>
                <a:spcPts val="2699"/>
              </a:lnSpc>
              <a:spcBef>
                <a:spcPct val="0"/>
              </a:spcBef>
            </a:pPr>
            <a:endParaRPr/>
          </a:p>
          <a:p>
            <a:pPr marL="0" lvl="0" indent="0" algn="l">
              <a:lnSpc>
                <a:spcPts val="3509"/>
              </a:lnSpc>
              <a:spcBef>
                <a:spcPct val="0"/>
              </a:spcBef>
            </a:pPr>
            <a:r>
              <a:rPr lang="en-US" sz="2599" u="none" spc="155">
                <a:solidFill>
                  <a:srgbClr val="000000"/>
                </a:solidFill>
                <a:latin typeface="Catchy Mager"/>
                <a:ea typeface="Catchy Mager"/>
                <a:cs typeface="Catchy Mager"/>
                <a:sym typeface="Catchy Mager"/>
              </a:rPr>
              <a:t>An app that puts the needs of the user in hand, The need to help navigate their emotions after a demanding day . It brings awareness to the importance of ones mental health and makes the user have a consistant relationship with what they are feeling and to actively work on their state of mind daily</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id="7" name="Freeform 7"/>
          <p:cNvSpPr/>
          <p:nvPr/>
        </p:nvSpPr>
        <p:spPr>
          <a:xfrm>
            <a:off x="5370261" y="2607289"/>
            <a:ext cx="2810278" cy="6024773"/>
          </a:xfrm>
          <a:custGeom>
            <a:avLst/>
            <a:gdLst/>
            <a:ahLst/>
            <a:cxnLst/>
            <a:rect l="l" t="t" r="r" b="b"/>
            <a:pathLst>
              <a:path w="2810278" h="6024773">
                <a:moveTo>
                  <a:pt x="0" y="0"/>
                </a:moveTo>
                <a:lnTo>
                  <a:pt x="2810277" y="0"/>
                </a:lnTo>
                <a:lnTo>
                  <a:pt x="2810277" y="6024773"/>
                </a:lnTo>
                <a:lnTo>
                  <a:pt x="0" y="6024773"/>
                </a:lnTo>
                <a:lnTo>
                  <a:pt x="0" y="0"/>
                </a:lnTo>
                <a:close/>
              </a:path>
            </a:pathLst>
          </a:custGeom>
          <a:blipFill>
            <a:blip r:embed="rId5"/>
            <a:stretch>
              <a:fillRect/>
            </a:stretch>
          </a:blipFill>
        </p:spPr>
        <p:txBody>
          <a:bodyPr/>
          <a:lstStyle/>
          <a:p>
            <a:endParaRPr lang="en-ZA"/>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99BBE-E01C-FD50-4CE6-55A97E36E89C}"/>
              </a:ext>
            </a:extLst>
          </p:cNvPr>
          <p:cNvSpPr>
            <a:spLocks noGrp="1"/>
          </p:cNvSpPr>
          <p:nvPr>
            <p:ph type="ctrTitle"/>
          </p:nvPr>
        </p:nvSpPr>
        <p:spPr>
          <a:xfrm>
            <a:off x="6830599" y="822696"/>
            <a:ext cx="10197812" cy="2513434"/>
          </a:xfrm>
        </p:spPr>
        <p:txBody>
          <a:bodyPr vert="horz" lIns="91440" tIns="45720" rIns="91440" bIns="45720" rtlCol="0" anchor="b">
            <a:normAutofit/>
          </a:bodyPr>
          <a:lstStyle/>
          <a:p>
            <a:pPr algn="l">
              <a:lnSpc>
                <a:spcPct val="90000"/>
              </a:lnSpc>
            </a:pPr>
            <a:r>
              <a:rPr lang="en-US" sz="6000"/>
              <a:t>The problem</a:t>
            </a:r>
          </a:p>
        </p:txBody>
      </p:sp>
      <p:pic>
        <p:nvPicPr>
          <p:cNvPr id="5" name="Picture 4" descr="A grey room full of question marks with an opening going out">
            <a:extLst>
              <a:ext uri="{FF2B5EF4-FFF2-40B4-BE49-F238E27FC236}">
                <a16:creationId xmlns:a16="http://schemas.microsoft.com/office/drawing/2014/main" id="{F4DBA80F-FED0-0BE9-D6D8-2FD3332C0F11}"/>
              </a:ext>
            </a:extLst>
          </p:cNvPr>
          <p:cNvPicPr>
            <a:picLocks noChangeAspect="1"/>
          </p:cNvPicPr>
          <p:nvPr/>
        </p:nvPicPr>
        <p:blipFill>
          <a:blip r:embed="rId2"/>
          <a:srcRect l="31119" r="28035"/>
          <a:stretch>
            <a:fillRect/>
          </a:stretch>
        </p:blipFill>
        <p:spPr>
          <a:xfrm>
            <a:off x="1" y="10"/>
            <a:ext cx="6294744" cy="10286990"/>
          </a:xfrm>
          <a:prstGeom prst="rect">
            <a:avLst/>
          </a:prstGeom>
          <a:effectLst/>
        </p:spPr>
      </p:pic>
      <p:sp>
        <p:nvSpPr>
          <p:cNvPr id="3" name="Subtitle 2">
            <a:extLst>
              <a:ext uri="{FF2B5EF4-FFF2-40B4-BE49-F238E27FC236}">
                <a16:creationId xmlns:a16="http://schemas.microsoft.com/office/drawing/2014/main" id="{968BDD1D-E467-677A-EE88-47522490E496}"/>
              </a:ext>
            </a:extLst>
          </p:cNvPr>
          <p:cNvSpPr>
            <a:spLocks noGrp="1"/>
          </p:cNvSpPr>
          <p:nvPr>
            <p:ph type="subTitle" idx="1"/>
          </p:nvPr>
        </p:nvSpPr>
        <p:spPr>
          <a:xfrm>
            <a:off x="6830601" y="3614745"/>
            <a:ext cx="10197808" cy="5557825"/>
          </a:xfrm>
        </p:spPr>
        <p:txBody>
          <a:bodyPr vert="horz" lIns="91440" tIns="45720" rIns="91440" bIns="45720" rtlCol="0">
            <a:normAutofit/>
          </a:bodyPr>
          <a:lstStyle/>
          <a:p>
            <a:pPr indent="-228600" algn="l">
              <a:lnSpc>
                <a:spcPct val="90000"/>
              </a:lnSpc>
              <a:buFont typeface="Arial" panose="020B0604020202020204" pitchFamily="34" charset="0"/>
              <a:buChar char="•"/>
            </a:pPr>
            <a:r>
              <a:rPr lang="en-US" sz="3000">
                <a:solidFill>
                  <a:schemeClr val="tx1"/>
                </a:solidFill>
              </a:rPr>
              <a:t>- Many hesitate to seek help due to stigma or judgment</a:t>
            </a:r>
          </a:p>
          <a:p>
            <a:pPr indent="-228600" algn="l">
              <a:lnSpc>
                <a:spcPct val="90000"/>
              </a:lnSpc>
              <a:buFont typeface="Arial" panose="020B0604020202020204" pitchFamily="34" charset="0"/>
              <a:buChar char="•"/>
            </a:pPr>
            <a:r>
              <a:rPr lang="en-US" sz="3000">
                <a:solidFill>
                  <a:schemeClr val="tx1"/>
                </a:solidFill>
              </a:rPr>
              <a:t>- Professional help can be expensive or unavailable 24/7</a:t>
            </a:r>
          </a:p>
          <a:p>
            <a:pPr indent="-228600" algn="l">
              <a:lnSpc>
                <a:spcPct val="90000"/>
              </a:lnSpc>
              <a:buFont typeface="Arial" panose="020B0604020202020204" pitchFamily="34" charset="0"/>
              <a:buChar char="•"/>
            </a:pPr>
            <a:r>
              <a:rPr lang="en-US" sz="3000">
                <a:solidFill>
                  <a:schemeClr val="tx1"/>
                </a:solidFill>
              </a:rPr>
              <a:t>- People often feel isolated without a safe space to share</a:t>
            </a:r>
          </a:p>
          <a:p>
            <a:pPr indent="-228600" algn="l">
              <a:lnSpc>
                <a:spcPct val="90000"/>
              </a:lnSpc>
              <a:buFont typeface="Arial" panose="020B0604020202020204" pitchFamily="34" charset="0"/>
              <a:buChar char="•"/>
            </a:pPr>
            <a:endParaRPr lang="en-US" sz="3000">
              <a:solidFill>
                <a:schemeClr val="tx1"/>
              </a:solidFill>
            </a:endParaRPr>
          </a:p>
        </p:txBody>
      </p:sp>
    </p:spTree>
    <p:extLst>
      <p:ext uri="{BB962C8B-B14F-4D97-AF65-F5344CB8AC3E}">
        <p14:creationId xmlns:p14="http://schemas.microsoft.com/office/powerpoint/2010/main" val="3848680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7179-7693-482A-D73C-A2086BFC5CAD}"/>
              </a:ext>
            </a:extLst>
          </p:cNvPr>
          <p:cNvSpPr>
            <a:spLocks noGrp="1"/>
          </p:cNvSpPr>
          <p:nvPr>
            <p:ph type="ctrTitle"/>
          </p:nvPr>
        </p:nvSpPr>
        <p:spPr/>
        <p:txBody>
          <a:bodyPr/>
          <a:lstStyle/>
          <a:p>
            <a:r>
              <a:rPr lang="en-ZA" dirty="0"/>
              <a:t>Solution</a:t>
            </a:r>
          </a:p>
        </p:txBody>
      </p:sp>
      <p:sp>
        <p:nvSpPr>
          <p:cNvPr id="3" name="Subtitle 2">
            <a:extLst>
              <a:ext uri="{FF2B5EF4-FFF2-40B4-BE49-F238E27FC236}">
                <a16:creationId xmlns:a16="http://schemas.microsoft.com/office/drawing/2014/main" id="{0A267B02-BD63-77F5-EB87-F49AA1046CD4}"/>
              </a:ext>
            </a:extLst>
          </p:cNvPr>
          <p:cNvSpPr>
            <a:spLocks noGrp="1"/>
          </p:cNvSpPr>
          <p:nvPr>
            <p:ph type="subTitle" idx="1"/>
          </p:nvPr>
        </p:nvSpPr>
        <p:spPr>
          <a:xfrm>
            <a:off x="1371600" y="3886200"/>
            <a:ext cx="12649200" cy="4610100"/>
          </a:xfrm>
        </p:spPr>
        <p:txBody>
          <a:bodyPr>
            <a:normAutofit/>
          </a:bodyPr>
          <a:lstStyle/>
          <a:p>
            <a:r>
              <a:rPr lang="en-US" dirty="0"/>
              <a:t>- Anonymous profiles for safe, judgment-free conversations</a:t>
            </a:r>
          </a:p>
          <a:p>
            <a:r>
              <a:rPr lang="en-US" dirty="0"/>
              <a:t>- AI chatbot for instant support</a:t>
            </a:r>
          </a:p>
          <a:p>
            <a:r>
              <a:rPr lang="en-US" dirty="0"/>
              <a:t>- Mental health tracking to observe moods and patterns</a:t>
            </a:r>
          </a:p>
          <a:p>
            <a:r>
              <a:rPr lang="en-US" dirty="0"/>
              <a:t>- Integrated South African helplines for professional guidance</a:t>
            </a:r>
          </a:p>
          <a:p>
            <a:endParaRPr lang="en-ZA" dirty="0"/>
          </a:p>
        </p:txBody>
      </p:sp>
    </p:spTree>
    <p:extLst>
      <p:ext uri="{BB962C8B-B14F-4D97-AF65-F5344CB8AC3E}">
        <p14:creationId xmlns:p14="http://schemas.microsoft.com/office/powerpoint/2010/main" val="457758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BCA2-3372-B816-5FD6-44F75CD46771}"/>
              </a:ext>
            </a:extLst>
          </p:cNvPr>
          <p:cNvSpPr>
            <a:spLocks noGrp="1"/>
          </p:cNvSpPr>
          <p:nvPr>
            <p:ph type="ctrTitle"/>
          </p:nvPr>
        </p:nvSpPr>
        <p:spPr/>
        <p:txBody>
          <a:bodyPr/>
          <a:lstStyle/>
          <a:p>
            <a:r>
              <a:rPr lang="en-ZA" dirty="0"/>
              <a:t>Impact</a:t>
            </a:r>
          </a:p>
        </p:txBody>
      </p:sp>
      <p:sp>
        <p:nvSpPr>
          <p:cNvPr id="3" name="Subtitle 2">
            <a:extLst>
              <a:ext uri="{FF2B5EF4-FFF2-40B4-BE49-F238E27FC236}">
                <a16:creationId xmlns:a16="http://schemas.microsoft.com/office/drawing/2014/main" id="{50F19EF1-0167-B409-25CD-655183C5983A}"/>
              </a:ext>
            </a:extLst>
          </p:cNvPr>
          <p:cNvSpPr>
            <a:spLocks noGrp="1"/>
          </p:cNvSpPr>
          <p:nvPr>
            <p:ph type="subTitle" idx="1"/>
          </p:nvPr>
        </p:nvSpPr>
        <p:spPr>
          <a:xfrm>
            <a:off x="1371600" y="3886200"/>
            <a:ext cx="13716000" cy="4610100"/>
          </a:xfrm>
        </p:spPr>
        <p:txBody>
          <a:bodyPr>
            <a:normAutofit/>
          </a:bodyPr>
          <a:lstStyle/>
          <a:p>
            <a:r>
              <a:rPr lang="en-US" dirty="0"/>
              <a:t>- Reduces stigma by offering a safe, anonymous space</a:t>
            </a:r>
          </a:p>
          <a:p>
            <a:r>
              <a:rPr lang="en-US" dirty="0"/>
              <a:t>- Provides 24/7 immediate support</a:t>
            </a:r>
          </a:p>
          <a:p>
            <a:r>
              <a:rPr lang="en-US" dirty="0"/>
              <a:t>- Encourages self-awareness through mental health tracking</a:t>
            </a:r>
          </a:p>
          <a:p>
            <a:r>
              <a:rPr lang="en-US" dirty="0"/>
              <a:t>- Bridges the gap between casual support and professional help</a:t>
            </a:r>
          </a:p>
          <a:p>
            <a:endParaRPr lang="en-ZA" dirty="0"/>
          </a:p>
        </p:txBody>
      </p:sp>
    </p:spTree>
    <p:extLst>
      <p:ext uri="{BB962C8B-B14F-4D97-AF65-F5344CB8AC3E}">
        <p14:creationId xmlns:p14="http://schemas.microsoft.com/office/powerpoint/2010/main" val="392063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26" y="2115123"/>
            <a:ext cx="10287000" cy="6056754"/>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28" y="2130329"/>
            <a:ext cx="10286999" cy="605675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1885" y="5382128"/>
            <a:ext cx="3752969" cy="6056762"/>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752605" y="1454577"/>
            <a:ext cx="5850535" cy="6268437"/>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15140" y="2099915"/>
            <a:ext cx="10287005" cy="605675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D2C8C0-8AB9-221B-193A-0604263D8D53}"/>
              </a:ext>
            </a:extLst>
          </p:cNvPr>
          <p:cNvSpPr>
            <a:spLocks noGrp="1"/>
          </p:cNvSpPr>
          <p:nvPr>
            <p:ph type="ctrTitle"/>
          </p:nvPr>
        </p:nvSpPr>
        <p:spPr>
          <a:xfrm>
            <a:off x="700083" y="880282"/>
            <a:ext cx="4802049" cy="5081246"/>
          </a:xfrm>
        </p:spPr>
        <p:txBody>
          <a:bodyPr vert="horz" lIns="91440" tIns="45720" rIns="91440" bIns="45720" rtlCol="0" anchor="b">
            <a:normAutofit/>
          </a:bodyPr>
          <a:lstStyle/>
          <a:p>
            <a:pPr algn="r">
              <a:lnSpc>
                <a:spcPct val="90000"/>
              </a:lnSpc>
            </a:pPr>
            <a:r>
              <a:rPr lang="en-US" sz="6000" kern="1200">
                <a:solidFill>
                  <a:srgbClr val="FFFFFF"/>
                </a:solidFill>
                <a:latin typeface="+mj-lt"/>
                <a:ea typeface="+mj-ea"/>
                <a:cs typeface="+mj-cs"/>
              </a:rPr>
              <a:t>Safety measures</a:t>
            </a:r>
          </a:p>
        </p:txBody>
      </p:sp>
      <p:sp>
        <p:nvSpPr>
          <p:cNvPr id="3" name="Subtitle 2">
            <a:extLst>
              <a:ext uri="{FF2B5EF4-FFF2-40B4-BE49-F238E27FC236}">
                <a16:creationId xmlns:a16="http://schemas.microsoft.com/office/drawing/2014/main" id="{6C768305-A910-04BF-7B07-F772F3365A42}"/>
              </a:ext>
            </a:extLst>
          </p:cNvPr>
          <p:cNvSpPr>
            <a:spLocks noGrp="1"/>
          </p:cNvSpPr>
          <p:nvPr>
            <p:ph type="subTitle" idx="1"/>
          </p:nvPr>
        </p:nvSpPr>
        <p:spPr>
          <a:xfrm>
            <a:off x="7215388" y="974220"/>
            <a:ext cx="9833021" cy="8319070"/>
          </a:xfrm>
        </p:spPr>
        <p:txBody>
          <a:bodyPr vert="horz" lIns="91440" tIns="45720" rIns="91440" bIns="45720" rtlCol="0" anchor="ctr">
            <a:normAutofit/>
          </a:bodyPr>
          <a:lstStyle/>
          <a:p>
            <a:pPr indent="-228600" algn="l">
              <a:lnSpc>
                <a:spcPct val="90000"/>
              </a:lnSpc>
              <a:buFont typeface="Arial" panose="020B0604020202020204" pitchFamily="34" charset="0"/>
              <a:buChar char="•"/>
            </a:pPr>
            <a:r>
              <a:rPr lang="en-US" sz="3000">
                <a:solidFill>
                  <a:schemeClr val="tx1"/>
                </a:solidFill>
              </a:rPr>
              <a:t>- AI filters harmful content and detects crisis situations</a:t>
            </a:r>
          </a:p>
          <a:p>
            <a:pPr indent="-228600" algn="l">
              <a:lnSpc>
                <a:spcPct val="90000"/>
              </a:lnSpc>
              <a:buFont typeface="Arial" panose="020B0604020202020204" pitchFamily="34" charset="0"/>
              <a:buChar char="•"/>
            </a:pPr>
            <a:r>
              <a:rPr lang="en-US" sz="3000">
                <a:solidFill>
                  <a:schemeClr val="tx1"/>
                </a:solidFill>
              </a:rPr>
              <a:t>- Optional mood tracking and notifications</a:t>
            </a:r>
          </a:p>
          <a:p>
            <a:pPr indent="-228600" algn="l">
              <a:lnSpc>
                <a:spcPct val="90000"/>
              </a:lnSpc>
              <a:buFont typeface="Arial" panose="020B0604020202020204" pitchFamily="34" charset="0"/>
              <a:buChar char="•"/>
            </a:pPr>
            <a:r>
              <a:rPr lang="en-US" sz="3000">
                <a:solidFill>
                  <a:schemeClr val="tx1"/>
                </a:solidFill>
              </a:rPr>
              <a:t>- Encrypted, anonymous profiles</a:t>
            </a:r>
          </a:p>
          <a:p>
            <a:pPr indent="-228600" algn="l">
              <a:lnSpc>
                <a:spcPct val="90000"/>
              </a:lnSpc>
              <a:buFont typeface="Arial" panose="020B0604020202020204" pitchFamily="34" charset="0"/>
              <a:buChar char="•"/>
            </a:pPr>
            <a:r>
              <a:rPr lang="en-US" sz="3000">
                <a:solidFill>
                  <a:schemeClr val="tx1"/>
                </a:solidFill>
              </a:rPr>
              <a:t>- Easy access to trusted helplines</a:t>
            </a:r>
          </a:p>
          <a:p>
            <a:pPr indent="-228600" algn="l">
              <a:lnSpc>
                <a:spcPct val="90000"/>
              </a:lnSpc>
              <a:buFont typeface="Arial" panose="020B0604020202020204" pitchFamily="34" charset="0"/>
              <a:buChar char="•"/>
            </a:pPr>
            <a:endParaRPr lang="en-US" sz="3000">
              <a:solidFill>
                <a:schemeClr val="tx1"/>
              </a:solidFill>
            </a:endParaRPr>
          </a:p>
        </p:txBody>
      </p:sp>
    </p:spTree>
    <p:extLst>
      <p:ext uri="{BB962C8B-B14F-4D97-AF65-F5344CB8AC3E}">
        <p14:creationId xmlns:p14="http://schemas.microsoft.com/office/powerpoint/2010/main" val="539935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678</Words>
  <Application>Microsoft Office PowerPoint</Application>
  <PresentationFormat>Custom</PresentationFormat>
  <Paragraphs>64</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Magnolia Script</vt:lpstr>
      <vt:lpstr>Calibri</vt:lpstr>
      <vt:lpstr>Playpen Sans</vt:lpstr>
      <vt:lpstr>Arial</vt:lpstr>
      <vt:lpstr>DM Sans Bold</vt:lpstr>
      <vt:lpstr>Yoon Magazine</vt:lpstr>
      <vt:lpstr>Canva Sans</vt:lpstr>
      <vt:lpstr>DM Sans</vt:lpstr>
      <vt:lpstr>Catchy Mager</vt:lpstr>
      <vt:lpstr>Office Theme</vt:lpstr>
      <vt:lpstr>PowerPoint Presentation</vt:lpstr>
      <vt:lpstr>PowerPoint Presentation</vt:lpstr>
      <vt:lpstr>PowerPoint Presentation</vt:lpstr>
      <vt:lpstr>PowerPoint Presentation</vt:lpstr>
      <vt:lpstr>PowerPoint Presentation</vt:lpstr>
      <vt:lpstr>The problem</vt:lpstr>
      <vt:lpstr>Solution</vt:lpstr>
      <vt:lpstr>Impact</vt:lpstr>
      <vt:lpstr>Safety measures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Calmera Hackathon presentation</dc:title>
  <cp:lastModifiedBy>Noloyisa Zangwa0085</cp:lastModifiedBy>
  <cp:revision>2</cp:revision>
  <dcterms:created xsi:type="dcterms:W3CDTF">2006-08-16T00:00:00Z</dcterms:created>
  <dcterms:modified xsi:type="dcterms:W3CDTF">2025-09-14T07:54:49Z</dcterms:modified>
  <dc:identifier>DAGy3G1KDzk</dc:identifier>
</cp:coreProperties>
</file>